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4"/>
  </p:notesMasterIdLst>
  <p:sldIdLst>
    <p:sldId id="256" r:id="rId2"/>
    <p:sldId id="269" r:id="rId3"/>
    <p:sldId id="270" r:id="rId4"/>
    <p:sldId id="259" r:id="rId5"/>
    <p:sldId id="260" r:id="rId6"/>
    <p:sldId id="261" r:id="rId7"/>
    <p:sldId id="263" r:id="rId8"/>
    <p:sldId id="262" r:id="rId9"/>
    <p:sldId id="265" r:id="rId10"/>
    <p:sldId id="267" r:id="rId11"/>
    <p:sldId id="266" r:id="rId12"/>
    <p:sldId id="268" r:id="rId13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061" autoAdjust="0"/>
    <p:restoredTop sz="95441" autoAdjust="0"/>
  </p:normalViewPr>
  <p:slideViewPr>
    <p:cSldViewPr snapToGrid="0">
      <p:cViewPr varScale="1">
        <p:scale>
          <a:sx n="105" d="100"/>
          <a:sy n="105" d="100"/>
        </p:scale>
        <p:origin x="1166" y="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8587874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62576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85914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82437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48425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26179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39419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8218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07101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38543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0817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729936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6490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4389334e 7249 41cb abd6 cb3c7efc8be6">
            <a:extLst>
              <a:ext uri="{FF2B5EF4-FFF2-40B4-BE49-F238E27FC236}">
                <a16:creationId xmlns:a16="http://schemas.microsoft.com/office/drawing/2014/main" id="{B156ECCF-EA0F-4B56-BCA1-2DD91660565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65" y="206323"/>
            <a:ext cx="854191" cy="404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27C9782-96D2-401B-8F4A-1E9BF1DD7543}"/>
              </a:ext>
            </a:extLst>
          </p:cNvPr>
          <p:cNvSpPr/>
          <p:nvPr userDrawn="1"/>
        </p:nvSpPr>
        <p:spPr>
          <a:xfrm>
            <a:off x="6759975" y="209038"/>
            <a:ext cx="2117559" cy="3987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Логотип компании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1241151" y="175784"/>
            <a:ext cx="28472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ПЛАН РАЗВИТИЯ</a:t>
            </a:r>
          </a:p>
        </p:txBody>
      </p:sp>
      <p:pic>
        <p:nvPicPr>
          <p:cNvPr id="6" name="Picture 2" descr="4389334e 7249 41cb abd6 cb3c7efc8be6">
            <a:extLst>
              <a:ext uri="{FF2B5EF4-FFF2-40B4-BE49-F238E27FC236}">
                <a16:creationId xmlns:a16="http://schemas.microsoft.com/office/drawing/2014/main" id="{6B6E31BB-914B-47CA-A1B8-40677ADBB19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65" y="206323"/>
            <a:ext cx="854191" cy="404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6326E60-4020-4C95-B89F-64F6BFB0E7EE}"/>
              </a:ext>
            </a:extLst>
          </p:cNvPr>
          <p:cNvSpPr/>
          <p:nvPr userDrawn="1"/>
        </p:nvSpPr>
        <p:spPr>
          <a:xfrm>
            <a:off x="6759975" y="209038"/>
            <a:ext cx="2117559" cy="3987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Логотип компании</a:t>
            </a:r>
          </a:p>
        </p:txBody>
      </p:sp>
    </p:spTree>
    <p:extLst>
      <p:ext uri="{BB962C8B-B14F-4D97-AF65-F5344CB8AC3E}">
        <p14:creationId xmlns:p14="http://schemas.microsoft.com/office/powerpoint/2010/main" val="358087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1241151" y="175784"/>
            <a:ext cx="33089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КОМАНДА ПРОЕКТА</a:t>
            </a:r>
          </a:p>
        </p:txBody>
      </p:sp>
      <p:pic>
        <p:nvPicPr>
          <p:cNvPr id="6" name="Picture 2" descr="4389334e 7249 41cb abd6 cb3c7efc8be6">
            <a:extLst>
              <a:ext uri="{FF2B5EF4-FFF2-40B4-BE49-F238E27FC236}">
                <a16:creationId xmlns:a16="http://schemas.microsoft.com/office/drawing/2014/main" id="{751FB698-4AE2-430D-A41C-C88216A523D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65" y="206323"/>
            <a:ext cx="854191" cy="404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233DD95-4AC3-4A6D-AC00-0210D7B7BA7B}"/>
              </a:ext>
            </a:extLst>
          </p:cNvPr>
          <p:cNvSpPr/>
          <p:nvPr userDrawn="1"/>
        </p:nvSpPr>
        <p:spPr>
          <a:xfrm>
            <a:off x="6759975" y="209038"/>
            <a:ext cx="2117559" cy="3987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Логотип компании</a:t>
            </a:r>
          </a:p>
        </p:txBody>
      </p:sp>
    </p:spTree>
    <p:extLst>
      <p:ext uri="{BB962C8B-B14F-4D97-AF65-F5344CB8AC3E}">
        <p14:creationId xmlns:p14="http://schemas.microsoft.com/office/powerpoint/2010/main" val="405501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1120656" y="173702"/>
            <a:ext cx="45432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ПРЕДЛОЖЕНИЕ</a:t>
            </a:r>
            <a:r>
              <a:rPr lang="ru-RU" sz="2400" b="1" baseline="0" dirty="0">
                <a:solidFill>
                  <a:schemeClr val="accent1">
                    <a:lumMod val="75000"/>
                  </a:schemeClr>
                </a:solidFill>
              </a:rPr>
              <a:t> ЗАКАЗЧИКУ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2" descr="4389334e 7249 41cb abd6 cb3c7efc8be6">
            <a:extLst>
              <a:ext uri="{FF2B5EF4-FFF2-40B4-BE49-F238E27FC236}">
                <a16:creationId xmlns:a16="http://schemas.microsoft.com/office/drawing/2014/main" id="{DD3AF19B-037E-49E5-B862-46CA849D584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65" y="206323"/>
            <a:ext cx="854191" cy="404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D8003AA-FBFC-44A8-B378-77F44FF396F4}"/>
              </a:ext>
            </a:extLst>
          </p:cNvPr>
          <p:cNvSpPr/>
          <p:nvPr userDrawn="1"/>
        </p:nvSpPr>
        <p:spPr>
          <a:xfrm>
            <a:off x="6759975" y="209038"/>
            <a:ext cx="2117559" cy="3987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Логотип компании</a:t>
            </a:r>
          </a:p>
        </p:txBody>
      </p:sp>
    </p:spTree>
    <p:extLst>
      <p:ext uri="{BB962C8B-B14F-4D97-AF65-F5344CB8AC3E}">
        <p14:creationId xmlns:p14="http://schemas.microsoft.com/office/powerpoint/2010/main" val="807228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1241151" y="175784"/>
            <a:ext cx="19207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КОНТАКТЫ</a:t>
            </a:r>
          </a:p>
        </p:txBody>
      </p:sp>
      <p:pic>
        <p:nvPicPr>
          <p:cNvPr id="6" name="Picture 2" descr="4389334e 7249 41cb abd6 cb3c7efc8be6">
            <a:extLst>
              <a:ext uri="{FF2B5EF4-FFF2-40B4-BE49-F238E27FC236}">
                <a16:creationId xmlns:a16="http://schemas.microsoft.com/office/drawing/2014/main" id="{28AD4831-1C52-445A-9418-2FF870367BD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65" y="206323"/>
            <a:ext cx="854191" cy="404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30B4E4D-4F78-49D7-96B0-9371044FAFCC}"/>
              </a:ext>
            </a:extLst>
          </p:cNvPr>
          <p:cNvSpPr/>
          <p:nvPr userDrawn="1"/>
        </p:nvSpPr>
        <p:spPr>
          <a:xfrm>
            <a:off x="6759975" y="209038"/>
            <a:ext cx="2117559" cy="3987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Логотип компании</a:t>
            </a:r>
          </a:p>
        </p:txBody>
      </p:sp>
    </p:spTree>
    <p:extLst>
      <p:ext uri="{BB962C8B-B14F-4D97-AF65-F5344CB8AC3E}">
        <p14:creationId xmlns:p14="http://schemas.microsoft.com/office/powerpoint/2010/main" val="321105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535928" y="1071761"/>
            <a:ext cx="8049932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sz="1400" dirty="0"/>
              <a:t>На каждом слайде даны рекомендации по</a:t>
            </a:r>
            <a:r>
              <a:rPr lang="ru-RU" sz="1400" baseline="0" dirty="0"/>
              <a:t> содержанию. Удалите их перед началом работы (этот слайд с инструкциями тоже можно удалить).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sz="1400" dirty="0"/>
              <a:t>Презентация – это не доклад на научной конференции. Будьте лаконичны.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  <a:rtl val="0"/>
              </a:rPr>
              <a:t>Много текста – 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Arial"/>
                <a:sym typeface="Arial"/>
                <a:rtl val="0"/>
              </a:rPr>
              <a:t>плохо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  <a:rtl val="0"/>
              </a:rPr>
              <a:t>!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  <a:rtl val="0"/>
              </a:rPr>
              <a:t>Тезисы, иллюстрации, схемы диаграммы – 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cs typeface="Arial"/>
                <a:sym typeface="Arial"/>
                <a:rtl val="0"/>
              </a:rPr>
              <a:t>хорошо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  <a:rtl val="0"/>
              </a:rPr>
              <a:t>!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  <a:rtl val="0"/>
              </a:rPr>
              <a:t>Используйте простой и крупный шрифт.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  <a:rtl val="0"/>
              </a:rPr>
              <a:t>Не жалейте времени на поиск хороших фото, построение графиков и диаграмм. 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sz="1400" dirty="0"/>
              <a:t>Мы настоятельно рекомендуем при перед финальной отправкой документа поставить себя на место аудитории + проверить документ на друзьях/родственниках. Смогли ли они </a:t>
            </a:r>
            <a:r>
              <a:rPr lang="ru-RU" sz="1400" b="1" dirty="0"/>
              <a:t>за 10 минут вашего рассказа </a:t>
            </a:r>
            <a:r>
              <a:rPr lang="ru-RU" sz="1400" dirty="0"/>
              <a:t>понять </a:t>
            </a:r>
            <a:r>
              <a:rPr lang="ru-RU" sz="1400" u="sng" dirty="0"/>
              <a:t>продукт</a:t>
            </a:r>
            <a:r>
              <a:rPr lang="ru-RU" sz="1400" dirty="0"/>
              <a:t>, </a:t>
            </a:r>
            <a:r>
              <a:rPr lang="ru-RU" sz="1400" u="sng" dirty="0"/>
              <a:t>решаемую проблему</a:t>
            </a:r>
            <a:r>
              <a:rPr lang="ru-RU" sz="1400" dirty="0"/>
              <a:t>, </a:t>
            </a:r>
            <a:r>
              <a:rPr lang="ru-RU" sz="1400" u="sng" dirty="0"/>
              <a:t>рынок</a:t>
            </a:r>
            <a:r>
              <a:rPr lang="ru-RU" sz="1400" dirty="0"/>
              <a:t>, </a:t>
            </a:r>
            <a:r>
              <a:rPr lang="ru-RU" sz="1400" u="sng" dirty="0"/>
              <a:t>как будет работать бизнес</a:t>
            </a:r>
            <a:r>
              <a:rPr lang="ru-RU" sz="1400" dirty="0"/>
              <a:t>? Если нет – приложите усилия к исправлению ключевых ошибок!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endParaRPr lang="ru-RU" sz="1400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241151" y="175784"/>
            <a:ext cx="53110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ИНСТРУКЦИИ И РЕКОМЕНДАЦИИ</a:t>
            </a:r>
          </a:p>
        </p:txBody>
      </p:sp>
      <p:pic>
        <p:nvPicPr>
          <p:cNvPr id="6" name="Picture 2" descr="4389334e 7249 41cb abd6 cb3c7efc8be6">
            <a:extLst>
              <a:ext uri="{FF2B5EF4-FFF2-40B4-BE49-F238E27FC236}">
                <a16:creationId xmlns:a16="http://schemas.microsoft.com/office/drawing/2014/main" id="{3C927063-9A38-497C-970E-9B0A5B0D1D7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65" y="206323"/>
            <a:ext cx="854191" cy="404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1D5CF3F-6262-4383-8E9E-DBFB8283E754}"/>
              </a:ext>
            </a:extLst>
          </p:cNvPr>
          <p:cNvSpPr/>
          <p:nvPr userDrawn="1"/>
        </p:nvSpPr>
        <p:spPr>
          <a:xfrm>
            <a:off x="6759975" y="209038"/>
            <a:ext cx="2117559" cy="3987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Логотип компании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1241151" y="175784"/>
            <a:ext cx="31197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РЕЗЮМЕ</a:t>
            </a:r>
            <a:r>
              <a:rPr lang="ru-RU" sz="2400" b="1" baseline="0" dirty="0">
                <a:solidFill>
                  <a:schemeClr val="accent1">
                    <a:lumMod val="75000"/>
                  </a:schemeClr>
                </a:solidFill>
              </a:rPr>
              <a:t> ПРОЕКТА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2" descr="Sk_Sk-block-green-ru.png">
            <a:extLst>
              <a:ext uri="{FF2B5EF4-FFF2-40B4-BE49-F238E27FC236}">
                <a16:creationId xmlns:a16="http://schemas.microsoft.com/office/drawing/2014/main" id="{2A27AEF3-8FA4-4CDD-B041-446D02D9597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2" y="6218682"/>
            <a:ext cx="1478974" cy="417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4389334e 7249 41cb abd6 cb3c7efc8be6">
            <a:extLst>
              <a:ext uri="{FF2B5EF4-FFF2-40B4-BE49-F238E27FC236}">
                <a16:creationId xmlns:a16="http://schemas.microsoft.com/office/drawing/2014/main" id="{CE8E04B2-2603-4BE1-9E42-14482E6C433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65" y="206323"/>
            <a:ext cx="854191" cy="404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5D393D3-F70A-44D8-883B-C491B7E7C197}"/>
              </a:ext>
            </a:extLst>
          </p:cNvPr>
          <p:cNvSpPr/>
          <p:nvPr userDrawn="1"/>
        </p:nvSpPr>
        <p:spPr>
          <a:xfrm>
            <a:off x="6759975" y="209038"/>
            <a:ext cx="2117559" cy="3987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Логотип компании</a:t>
            </a:r>
          </a:p>
        </p:txBody>
      </p:sp>
    </p:spTree>
    <p:extLst>
      <p:ext uri="{BB962C8B-B14F-4D97-AF65-F5344CB8AC3E}">
        <p14:creationId xmlns:p14="http://schemas.microsoft.com/office/powerpoint/2010/main" val="3720284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1241151" y="175784"/>
            <a:ext cx="39052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РЕШАЕМАЯ ПРОБЛЕМА</a:t>
            </a:r>
          </a:p>
        </p:txBody>
      </p:sp>
      <p:pic>
        <p:nvPicPr>
          <p:cNvPr id="6" name="Picture 2" descr="4389334e 7249 41cb abd6 cb3c7efc8be6">
            <a:extLst>
              <a:ext uri="{FF2B5EF4-FFF2-40B4-BE49-F238E27FC236}">
                <a16:creationId xmlns:a16="http://schemas.microsoft.com/office/drawing/2014/main" id="{328375A9-F32F-4A73-8DC2-D81E5B5F121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65" y="206323"/>
            <a:ext cx="854191" cy="404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F537B66-B391-49F0-A280-7737D591D27A}"/>
              </a:ext>
            </a:extLst>
          </p:cNvPr>
          <p:cNvSpPr/>
          <p:nvPr userDrawn="1"/>
        </p:nvSpPr>
        <p:spPr>
          <a:xfrm>
            <a:off x="6759975" y="209038"/>
            <a:ext cx="2117559" cy="3987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Логотип компании</a:t>
            </a:r>
          </a:p>
        </p:txBody>
      </p:sp>
    </p:spTree>
    <p:extLst>
      <p:ext uri="{BB962C8B-B14F-4D97-AF65-F5344CB8AC3E}">
        <p14:creationId xmlns:p14="http://schemas.microsoft.com/office/powerpoint/2010/main" val="1799988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1241151" y="175784"/>
            <a:ext cx="44374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ПРЕДЛАГАЕМОЕ РЕШЕНИЕ</a:t>
            </a:r>
          </a:p>
        </p:txBody>
      </p:sp>
      <p:pic>
        <p:nvPicPr>
          <p:cNvPr id="6" name="Picture 2" descr="4389334e 7249 41cb abd6 cb3c7efc8be6">
            <a:extLst>
              <a:ext uri="{FF2B5EF4-FFF2-40B4-BE49-F238E27FC236}">
                <a16:creationId xmlns:a16="http://schemas.microsoft.com/office/drawing/2014/main" id="{A65E0EBC-EF1C-4700-8264-82CA914852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65" y="206323"/>
            <a:ext cx="854191" cy="404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2E0D3C0-09EE-4E32-91F6-E512849CFE3B}"/>
              </a:ext>
            </a:extLst>
          </p:cNvPr>
          <p:cNvSpPr/>
          <p:nvPr userDrawn="1"/>
        </p:nvSpPr>
        <p:spPr>
          <a:xfrm>
            <a:off x="6759975" y="209038"/>
            <a:ext cx="2117559" cy="3987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Логотип компании</a:t>
            </a:r>
          </a:p>
        </p:txBody>
      </p:sp>
    </p:spTree>
    <p:extLst>
      <p:ext uri="{BB962C8B-B14F-4D97-AF65-F5344CB8AC3E}">
        <p14:creationId xmlns:p14="http://schemas.microsoft.com/office/powerpoint/2010/main" val="2638746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1241151" y="175784"/>
            <a:ext cx="31101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СУТЬ ИННОВАЦИИ</a:t>
            </a:r>
          </a:p>
        </p:txBody>
      </p:sp>
      <p:pic>
        <p:nvPicPr>
          <p:cNvPr id="7" name="Picture 2" descr="4389334e 7249 41cb abd6 cb3c7efc8be6">
            <a:extLst>
              <a:ext uri="{FF2B5EF4-FFF2-40B4-BE49-F238E27FC236}">
                <a16:creationId xmlns:a16="http://schemas.microsoft.com/office/drawing/2014/main" id="{103B5062-CC80-4B1F-A683-FB0483056A9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65" y="206323"/>
            <a:ext cx="854191" cy="404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A8B97A1-043A-4B5F-9F97-83519F6EF490}"/>
              </a:ext>
            </a:extLst>
          </p:cNvPr>
          <p:cNvSpPr/>
          <p:nvPr userDrawn="1"/>
        </p:nvSpPr>
        <p:spPr>
          <a:xfrm>
            <a:off x="6759975" y="209038"/>
            <a:ext cx="2117559" cy="3987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Логотип компании</a:t>
            </a:r>
          </a:p>
        </p:txBody>
      </p:sp>
    </p:spTree>
    <p:extLst>
      <p:ext uri="{BB962C8B-B14F-4D97-AF65-F5344CB8AC3E}">
        <p14:creationId xmlns:p14="http://schemas.microsoft.com/office/powerpoint/2010/main" val="84109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1241151" y="175784"/>
            <a:ext cx="42450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АНАЛОГИ И КОНКУРЕНТЫ</a:t>
            </a:r>
          </a:p>
        </p:txBody>
      </p:sp>
      <p:pic>
        <p:nvPicPr>
          <p:cNvPr id="6" name="Picture 2" descr="4389334e 7249 41cb abd6 cb3c7efc8be6">
            <a:extLst>
              <a:ext uri="{FF2B5EF4-FFF2-40B4-BE49-F238E27FC236}">
                <a16:creationId xmlns:a16="http://schemas.microsoft.com/office/drawing/2014/main" id="{F110D910-CC18-4EEF-A3CE-B71DA9F9503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65" y="206323"/>
            <a:ext cx="854191" cy="404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E52A2BC-774F-496F-A734-10BF5C9A520D}"/>
              </a:ext>
            </a:extLst>
          </p:cNvPr>
          <p:cNvSpPr/>
          <p:nvPr userDrawn="1"/>
        </p:nvSpPr>
        <p:spPr>
          <a:xfrm>
            <a:off x="6759975" y="209038"/>
            <a:ext cx="2117559" cy="3987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Логотип компании</a:t>
            </a:r>
          </a:p>
        </p:txBody>
      </p:sp>
    </p:spTree>
    <p:extLst>
      <p:ext uri="{BB962C8B-B14F-4D97-AF65-F5344CB8AC3E}">
        <p14:creationId xmlns:p14="http://schemas.microsoft.com/office/powerpoint/2010/main" val="3322568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1241151" y="175784"/>
            <a:ext cx="44775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РЫНОК И БИЗНЕС-МОДЕЛЬ</a:t>
            </a:r>
          </a:p>
        </p:txBody>
      </p:sp>
      <p:pic>
        <p:nvPicPr>
          <p:cNvPr id="6" name="Picture 2" descr="4389334e 7249 41cb abd6 cb3c7efc8be6">
            <a:extLst>
              <a:ext uri="{FF2B5EF4-FFF2-40B4-BE49-F238E27FC236}">
                <a16:creationId xmlns:a16="http://schemas.microsoft.com/office/drawing/2014/main" id="{C82B550F-B5A3-430F-A4A2-5C750296A4D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65" y="206323"/>
            <a:ext cx="854191" cy="404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427A99D-CC39-4DD6-B358-6CA456BA7971}"/>
              </a:ext>
            </a:extLst>
          </p:cNvPr>
          <p:cNvSpPr/>
          <p:nvPr userDrawn="1"/>
        </p:nvSpPr>
        <p:spPr>
          <a:xfrm>
            <a:off x="6759975" y="209038"/>
            <a:ext cx="2117559" cy="3987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Логотип компании</a:t>
            </a:r>
          </a:p>
        </p:txBody>
      </p:sp>
    </p:spTree>
    <p:extLst>
      <p:ext uri="{BB962C8B-B14F-4D97-AF65-F5344CB8AC3E}">
        <p14:creationId xmlns:p14="http://schemas.microsoft.com/office/powerpoint/2010/main" val="2304441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1241151" y="175784"/>
            <a:ext cx="29722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СТАТУС ПРОЕКТА</a:t>
            </a:r>
          </a:p>
        </p:txBody>
      </p:sp>
      <p:pic>
        <p:nvPicPr>
          <p:cNvPr id="6" name="Picture 2" descr="4389334e 7249 41cb abd6 cb3c7efc8be6">
            <a:extLst>
              <a:ext uri="{FF2B5EF4-FFF2-40B4-BE49-F238E27FC236}">
                <a16:creationId xmlns:a16="http://schemas.microsoft.com/office/drawing/2014/main" id="{7F4DDB1E-BDE3-4059-BBA4-2EAFAA684C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65" y="206323"/>
            <a:ext cx="854191" cy="404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6146EAD-F320-45D0-9268-6E01AC861133}"/>
              </a:ext>
            </a:extLst>
          </p:cNvPr>
          <p:cNvSpPr/>
          <p:nvPr userDrawn="1"/>
        </p:nvSpPr>
        <p:spPr>
          <a:xfrm>
            <a:off x="6759975" y="209038"/>
            <a:ext cx="2117559" cy="3987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Логотип компании</a:t>
            </a:r>
          </a:p>
        </p:txBody>
      </p:sp>
    </p:spTree>
    <p:extLst>
      <p:ext uri="{BB962C8B-B14F-4D97-AF65-F5344CB8AC3E}">
        <p14:creationId xmlns:p14="http://schemas.microsoft.com/office/powerpoint/2010/main" val="3861412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u-RU" dirty="0"/>
              <a:t>Титульный слайд с</a:t>
            </a:r>
            <a:endParaRPr dirty="0"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3"/>
            <a:ext cx="8229600" cy="372568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32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5912" y="680758"/>
            <a:ext cx="8030539" cy="4049184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Shape 8"/>
          <p:cNvSpPr txBox="1">
            <a:spLocks/>
          </p:cNvSpPr>
          <p:nvPr/>
        </p:nvSpPr>
        <p:spPr>
          <a:xfrm>
            <a:off x="938202" y="1991822"/>
            <a:ext cx="7267595" cy="11598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u-RU" sz="1400" dirty="0"/>
              <a:t>Титульный слайд (может отличаться от данного слайда)</a:t>
            </a:r>
          </a:p>
          <a:p>
            <a:endParaRPr lang="ru-RU" sz="14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400" b="0" dirty="0"/>
              <a:t>Покажите название и логотип вашей компании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400" b="0" dirty="0"/>
              <a:t>В одной фразе название Вашего проекта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400" b="0" dirty="0"/>
              <a:t>Помните, что это первый слайд, который произведет первое впечатление о вас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408" y="920329"/>
            <a:ext cx="8248650" cy="409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2918" y="840598"/>
            <a:ext cx="833669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Что на слайде</a:t>
            </a:r>
            <a:r>
              <a:rPr lang="en-US" b="1" dirty="0"/>
              <a:t>:</a:t>
            </a:r>
            <a:endParaRPr lang="ru-R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Коротко в виде тезисов Ваше предложение заказчику</a:t>
            </a: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План/ дорожная карта реализации вашего предложения: «где мы хотим оказаться? как мы туда попадем?</a:t>
            </a:r>
            <a:r>
              <a:rPr lang="en-US" dirty="0"/>
              <a:t> </a:t>
            </a:r>
            <a:r>
              <a:rPr lang="ru-RU" dirty="0"/>
              <a:t>Чего хотите добиться от участия в конкурсе?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r>
              <a:rPr lang="ru-RU" b="1" dirty="0"/>
              <a:t>Вопросы аудитории</a:t>
            </a:r>
            <a:r>
              <a:rPr lang="en-US" b="1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Понял ли я в чем заключается предложение, ценное ли оно?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Открыта ли компания к сотрудничеству?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Что получится в результате реализации проекта. Жизнеспособна ли дорожная карта и компания?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r>
              <a:rPr lang="ru-RU" b="1" dirty="0"/>
              <a:t>Что желательно донести</a:t>
            </a:r>
            <a:r>
              <a:rPr lang="en-US" b="1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Наше предложение заказчику четко сформулировано и ценно!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Мы открыты к сотрудничеству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Мы построим</a:t>
            </a:r>
            <a:r>
              <a:rPr lang="en-US" dirty="0"/>
              <a:t>/</a:t>
            </a:r>
            <a:r>
              <a:rPr lang="ru-RU" dirty="0"/>
              <a:t>построили жизнеспособную бизнес-модель и компанию! </a:t>
            </a:r>
            <a:endParaRPr lang="en-US" dirty="0"/>
          </a:p>
          <a:p>
            <a:endParaRPr lang="ru-RU" dirty="0"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3924" y="1231553"/>
            <a:ext cx="7058025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Что на слайде</a:t>
            </a:r>
            <a:r>
              <a:rPr lang="en-US" b="1" dirty="0"/>
              <a:t>:</a:t>
            </a:r>
            <a:endParaRPr lang="ru-RU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Название организации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Имя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телефон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/>
              <a:t> электронная почта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Адрес сайта (при наличии)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endParaRPr lang="ru-RU" dirty="0"/>
          </a:p>
          <a:p>
            <a:r>
              <a:rPr lang="ru-RU" dirty="0"/>
              <a:t>Все презентации останутся в библиотеке заказчика. Дайте возможность заказчику найти Вас в случае заинтересованности – поставьте свои контакты на последний слайд.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8858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2918" y="840598"/>
            <a:ext cx="833669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Что на слайде</a:t>
            </a:r>
            <a:r>
              <a:rPr lang="en-US" b="1" dirty="0"/>
              <a:t>:</a:t>
            </a:r>
            <a:endParaRPr lang="ru-R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Ключевые тезисы о компании и проекте.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Краткое описание продукта и его текущего статуса.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Ключевая суть проекта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r>
              <a:rPr lang="ru-RU" b="1" dirty="0"/>
              <a:t>Вопросы аудитории</a:t>
            </a:r>
            <a:r>
              <a:rPr lang="en-US" b="1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Понял ли я в чем суть, понравилось?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Многое ли удалось достичь команде?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Действительно ли продукт крутой?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r>
              <a:rPr lang="ru-RU" b="1" dirty="0"/>
              <a:t>Что желательно донести</a:t>
            </a:r>
            <a:r>
              <a:rPr lang="en-US" b="1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Наш продукт решает проблему и востребован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Мы уверены в решении и достигли определенных результатов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Мы понимаем что будем делать дальше и что нам для этого нужно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1954597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862" y="838591"/>
            <a:ext cx="854295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Что на слайде</a:t>
            </a:r>
            <a:r>
              <a:rPr lang="en-US" b="1" dirty="0"/>
              <a:t>:</a:t>
            </a:r>
            <a:endParaRPr lang="ru-R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Описание проблемы. Чью проблему решает продукт/технология? Почему для решения проблемы недостаточно существующих решений? Почему проблема действительно остра? Как эта проблема будет меняться в перспективе 5-10 лет? Какие цифры это подтверждают? (желательно в натуральных единицах и в деньгах)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r>
              <a:rPr lang="ru-RU" b="1" dirty="0"/>
              <a:t>Вопросы аудитории</a:t>
            </a:r>
            <a:r>
              <a:rPr lang="en-US" b="1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Почувствовал и понял ли я проблему?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Правильно ли определен потребитель?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Существенна ли для него решаемая проблема?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Достаточно ли предпосылок реализации проекта?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r>
              <a:rPr lang="ru-RU" b="1" dirty="0"/>
              <a:t>Что желательно донести</a:t>
            </a:r>
            <a:r>
              <a:rPr lang="en-US" b="1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Решаемая проблема реальна и остра, мы умеем ее оценить натурально и в деньгах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Наш продукт – реальная возможность решить проблему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Проблема актуальная и можно много заработать/сэкономить решив ее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4788" y="874973"/>
            <a:ext cx="869420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Что на слайде</a:t>
            </a:r>
            <a:r>
              <a:rPr lang="en-US" b="1" dirty="0"/>
              <a:t>:</a:t>
            </a:r>
            <a:endParaRPr lang="ru-R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Описание решения, продукта (характеристики с точки зрения потребителя без технических деталей)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Как продукт/технология решает описанную проблему, что получает клиент после покупки/внедрения (крайне важно подкрепить цифрами и экономическим эффектом от внедрения). Какие еще эффекты получает клиент (технологические, организационные, экологические</a:t>
            </a:r>
          </a:p>
          <a:p>
            <a:endParaRPr lang="ru-RU" dirty="0"/>
          </a:p>
          <a:p>
            <a:r>
              <a:rPr lang="ru-RU" b="1" dirty="0"/>
              <a:t>Вопросы аудитории</a:t>
            </a:r>
            <a:r>
              <a:rPr lang="en-US" b="1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Понятен ли мне продукт/решение, нравится ли мне оно?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Вижу ли я как реально можно построить бизнес на этом решении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Действительно ли решение крутое?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r>
              <a:rPr lang="ru-RU" b="1" dirty="0"/>
              <a:t>Что желательно донести</a:t>
            </a:r>
            <a:r>
              <a:rPr lang="en-US" b="1" dirty="0"/>
              <a:t>:</a:t>
            </a:r>
            <a:endParaRPr lang="ru-R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Наше решение действительно решает проблему!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Мы можем сделать на этом бизнес и понимаем как он будет работать! Мы думаем о бизнесе наших клиентов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Мы действительно воодушевлены тем, что делаем и верим в продукт (решение)!</a:t>
            </a:r>
            <a:endParaRPr lang="en-US" dirty="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4788" y="874973"/>
            <a:ext cx="869420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Что на слайде</a:t>
            </a:r>
            <a:r>
              <a:rPr lang="en-US" b="1" dirty="0"/>
              <a:t>:</a:t>
            </a:r>
            <a:endParaRPr lang="ru-R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Коротко описание сути технологии и ее отличия от существующих подходов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На чем базируется Ваш продукт (решение) – самое главное Ваше достижение, без которого продукт не получился бы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Почему другие не делают также</a:t>
            </a:r>
            <a:r>
              <a:rPr lang="en-US" dirty="0"/>
              <a:t>/</a:t>
            </a:r>
            <a:r>
              <a:rPr lang="ru-RU" dirty="0"/>
              <a:t>не смогут сделать также?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Какая есть интеллектуальная собственность</a:t>
            </a:r>
          </a:p>
          <a:p>
            <a:endParaRPr lang="ru-RU" dirty="0"/>
          </a:p>
          <a:p>
            <a:r>
              <a:rPr lang="ru-RU" b="1" dirty="0"/>
              <a:t>Вопросы аудитории</a:t>
            </a:r>
            <a:r>
              <a:rPr lang="en-US" b="1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Понятна ли мне суть технологии? Нравится ли мне решение?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Действительно ли продукт уникален? Можно ли назвать его прорывным?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Базируется ли решение на защищаемой, сильной технологии?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r>
              <a:rPr lang="ru-RU" b="1" dirty="0"/>
              <a:t>Что желательно донести</a:t>
            </a:r>
            <a:r>
              <a:rPr lang="en-US" b="1" dirty="0"/>
              <a:t>:</a:t>
            </a:r>
            <a:endParaRPr lang="ru-R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Наш продукт (решение) является прорывным!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Продукт базируется на уникальной технологии. Технология хорошо защищена от копирования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Мы понимаем технологию и область, в которой работает проект!</a:t>
            </a:r>
            <a:endParaRPr lang="en-US" dirty="0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538" y="728618"/>
            <a:ext cx="8504237" cy="440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3753" y="742295"/>
            <a:ext cx="8694207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Что на слайде</a:t>
            </a:r>
            <a:r>
              <a:rPr lang="en-US" b="1" dirty="0"/>
              <a:t>:</a:t>
            </a:r>
            <a:endParaRPr lang="ru-R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Целевой рынок продукта (включая международный), его динамика во времени, тренд на ближайшее время (</a:t>
            </a:r>
            <a:r>
              <a:rPr lang="ru-RU" b="1" dirty="0"/>
              <a:t>именно рынка продукта, </a:t>
            </a:r>
            <a:r>
              <a:rPr lang="ru-RU" dirty="0"/>
              <a:t>а не всего рынка, на котором продукт будет работать). Какую долю занимает или займет Ваш продукт.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На чем зарабатываете/будете зарабатывать деньги (продажи, лицензирование, сервис, создание производства и т.д.)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Бизнес-модель работы с заказчиком (кто поставщики, кто потребители, что продаем, какие каналы продаж и т.д.)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Экономический эффект от внедрения продукта (решения) у заказчика</a:t>
            </a:r>
          </a:p>
          <a:p>
            <a:endParaRPr lang="ru-RU" dirty="0"/>
          </a:p>
          <a:p>
            <a:r>
              <a:rPr lang="ru-RU" b="1" dirty="0"/>
              <a:t>Вопросы аудитории</a:t>
            </a:r>
            <a:r>
              <a:rPr lang="en-US" b="1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Правильно ли оценен размер ниши продукта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Работоспособна ли бизнес-модель? Реализуема?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Как подсчитан экономический эффект?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r>
              <a:rPr lang="ru-RU" b="1" dirty="0"/>
              <a:t>Что желательно донести</a:t>
            </a:r>
            <a:r>
              <a:rPr lang="en-US" b="1" dirty="0"/>
              <a:t>:</a:t>
            </a:r>
            <a:endParaRPr lang="ru-R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Мы понимаем как работает наш бизнес и как выстроить бизнес с заказчиком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Рынок продукта достаточно большой и наш продукт займет на нем место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Экономический эффект от применения продукта</a:t>
            </a:r>
            <a:r>
              <a:rPr lang="en-US" dirty="0"/>
              <a:t> (</a:t>
            </a:r>
            <a:r>
              <a:rPr lang="ru-RU" dirty="0"/>
              <a:t>решения) значителен для заказчика</a:t>
            </a:r>
            <a:endParaRPr lang="en-US" dirty="0"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2918" y="840598"/>
            <a:ext cx="833669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Что на слайде</a:t>
            </a:r>
            <a:r>
              <a:rPr lang="en-US" b="1" dirty="0"/>
              <a:t>: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Покажите заказчику, что ваш проект успешен. Чего добились - только ключевые параметры и показатели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Кейсы использования продукта на рынке и эффекты, включая экономический, от его использования.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Ключевые активы компании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r>
              <a:rPr lang="ru-RU" b="1" dirty="0"/>
              <a:t>Вопросы аудитории</a:t>
            </a:r>
            <a:r>
              <a:rPr lang="en-US" b="1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Впечатляет ли статус проекта?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Сделаны ли ключевые шаги на данном шаге?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Полноценно ли развивается проект? Не забыли ли про бизнес-развитие?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r>
              <a:rPr lang="ru-RU" b="1" dirty="0"/>
              <a:t>Что желательно донести</a:t>
            </a:r>
            <a:r>
              <a:rPr lang="en-US" b="1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Мы проделали огромную работу и добились выдающихся результатов!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Мы полноценно развиваем проект (технология + бизнес)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У проекта хорошие корни и предпосылки для развития! </a:t>
            </a:r>
            <a:endParaRPr lang="en-US" dirty="0"/>
          </a:p>
          <a:p>
            <a:endParaRPr lang="ru-RU" dirty="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4727</TotalTime>
  <Words>858</Words>
  <Application>Microsoft Office PowerPoint</Application>
  <PresentationFormat>Экран (16:9)</PresentationFormat>
  <Paragraphs>111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Arial</vt:lpstr>
      <vt:lpstr>Custom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of presentation =)</dc:title>
  <dc:creator>Lisovskiy Pavel</dc:creator>
  <cp:lastModifiedBy>Khalimov Marat</cp:lastModifiedBy>
  <cp:revision>70</cp:revision>
  <dcterms:modified xsi:type="dcterms:W3CDTF">2022-04-14T11:03:15Z</dcterms:modified>
</cp:coreProperties>
</file>